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14" r:id="rId5"/>
    <p:sldId id="354" r:id="rId6"/>
    <p:sldId id="336" r:id="rId7"/>
    <p:sldId id="338" r:id="rId8"/>
    <p:sldId id="313" r:id="rId9"/>
    <p:sldId id="341" r:id="rId10"/>
    <p:sldId id="342" r:id="rId11"/>
    <p:sldId id="339" r:id="rId12"/>
    <p:sldId id="343" r:id="rId13"/>
    <p:sldId id="346" r:id="rId14"/>
    <p:sldId id="344" r:id="rId15"/>
    <p:sldId id="347" r:id="rId16"/>
    <p:sldId id="349" r:id="rId17"/>
    <p:sldId id="350" r:id="rId18"/>
    <p:sldId id="351" r:id="rId19"/>
    <p:sldId id="352" r:id="rId20"/>
    <p:sldId id="357" r:id="rId21"/>
    <p:sldId id="353" r:id="rId22"/>
    <p:sldId id="355" r:id="rId23"/>
    <p:sldId id="356" r:id="rId24"/>
    <p:sldId id="345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810" algn="l" defTabSz="9143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72" algn="l" defTabSz="9143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134" algn="l" defTabSz="9143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96" algn="l" defTabSz="9143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71F"/>
    <a:srgbClr val="ED972D"/>
    <a:srgbClr val="FF7D00"/>
    <a:srgbClr val="2CD0D4"/>
    <a:srgbClr val="029192"/>
    <a:srgbClr val="71B4AA"/>
    <a:srgbClr val="ABC9CB"/>
    <a:srgbClr val="C73F1E"/>
    <a:srgbClr val="0B625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8" autoAdjust="0"/>
    <p:restoredTop sz="95934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7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E5D61BD8-51A9-4854-B0F3-F1DC2FAF18D3}" type="datetimeFigureOut">
              <a:rPr lang="de-DE" smtClean="0"/>
              <a:pPr/>
              <a:t>02.03.2016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502CE46-0FB2-4844-A9EE-8896B386A7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4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E46-0FB2-4844-A9EE-8896B386A7A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E46-0FB2-4844-A9EE-8896B386A7A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78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E46-0FB2-4844-A9EE-8896B386A7A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78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E46-0FB2-4844-A9EE-8896B386A7A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55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E46-0FB2-4844-A9EE-8896B386A7A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78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idasChrom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79686"/>
            <a:ext cx="3096000" cy="3621522"/>
          </a:xfrm>
          <a:prstGeom prst="rect">
            <a:avLst/>
          </a:prstGeom>
        </p:spPr>
      </p:pic>
      <p:sp>
        <p:nvSpPr>
          <p:cNvPr id="5" name="Eingekerbter Richtungspfeil 12"/>
          <p:cNvSpPr>
            <a:spLocks noChangeAspect="1"/>
          </p:cNvSpPr>
          <p:nvPr userDrawn="1"/>
        </p:nvSpPr>
        <p:spPr>
          <a:xfrm>
            <a:off x="3563889" y="2543783"/>
            <a:ext cx="845885" cy="205198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Eingekerbter Richtungspfeil 12"/>
          <p:cNvSpPr>
            <a:spLocks noChangeAspect="1"/>
          </p:cNvSpPr>
          <p:nvPr userDrawn="1"/>
        </p:nvSpPr>
        <p:spPr>
          <a:xfrm rot="10800000">
            <a:off x="7974587" y="2543783"/>
            <a:ext cx="845885" cy="205198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211960" y="2780928"/>
            <a:ext cx="4032448" cy="1440160"/>
          </a:xfrm>
          <a:prstGeom prst="rect">
            <a:avLst/>
          </a:prstGeom>
        </p:spPr>
        <p:txBody>
          <a:bodyPr vert="horz" anchor="t"/>
          <a:lstStyle>
            <a:lvl1pPr algn="ctr">
              <a:lnSpc>
                <a:spcPct val="150000"/>
              </a:lnSpc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4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ingekerbter Richtungspfeil 13"/>
          <p:cNvSpPr/>
          <p:nvPr userDrawn="1"/>
        </p:nvSpPr>
        <p:spPr>
          <a:xfrm>
            <a:off x="107504" y="44624"/>
            <a:ext cx="266211" cy="319453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820473" y="111600"/>
            <a:ext cx="288032" cy="22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2075" rIns="0" bIns="12075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6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8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4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810" algn="l" defTabSz="91432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72" algn="l" defTabSz="91432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134" algn="l" defTabSz="91432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96" algn="l" defTabSz="91432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fld id="{6FE8CCCF-3563-4298-9114-422FB7E0DBB7}" type="slidenum">
              <a:rPr lang="de-DE" sz="110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ctr" eaLnBrk="0" hangingPunct="0"/>
              <a:t>‹Nr.›</a:t>
            </a:fld>
            <a:endParaRPr lang="de-DE" sz="11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179512" y="620688"/>
            <a:ext cx="8712968" cy="5904656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91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69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5pPr>
      <a:lvl6pPr marL="457162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6pPr>
      <a:lvl7pPr marL="914324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7pPr>
      <a:lvl8pPr marL="1371486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8pPr>
      <a:lvl9pPr marL="1828648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Frutiger 55 Roman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sz="2000">
          <a:solidFill>
            <a:schemeClr val="tx1"/>
          </a:solidFill>
          <a:latin typeface="+mn-lt"/>
        </a:defRPr>
      </a:lvl2pPr>
      <a:lvl3pPr marL="1142905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</a:defRPr>
      </a:lvl3pPr>
      <a:lvl4pPr marL="1600067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4pPr>
      <a:lvl5pPr marL="2057229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5pPr>
      <a:lvl6pPr marL="2514391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6pPr>
      <a:lvl7pPr marL="2971553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7pPr>
      <a:lvl8pPr marL="3428715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8pPr>
      <a:lvl9pPr marL="3885877" indent="-228581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as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ng.com/companies/WIDASCONCEPTSIT-CONSULTINGGMBH?keyword=WidasConcepts%20IT-Consulting%20GmbH;current=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://www.widas.de/" TargetMode="External"/><Relationship Id="rId7" Type="http://schemas.openxmlformats.org/officeDocument/2006/relationships/image" Target="../media/image22.jpeg"/><Relationship Id="rId12" Type="http://schemas.openxmlformats.org/officeDocument/2006/relationships/hyperlink" Target="mailto:richard.leibrandt@widas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witter.com/WidasConcepts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://www.youtube.com/user/WidasConceptsTV" TargetMode="External"/><Relationship Id="rId4" Type="http://schemas.openxmlformats.org/officeDocument/2006/relationships/hyperlink" Target="http://www.facebook.com/WidasConcepts" TargetMode="Externa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992" y="2276872"/>
            <a:ext cx="3168352" cy="14401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7F7F7F"/>
                </a:solidFill>
                <a:latin typeface="Arial"/>
                <a:cs typeface="Arial"/>
              </a:rPr>
              <a:t>Big Data </a:t>
            </a:r>
            <a:br>
              <a:rPr lang="de-DE" sz="36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7F7F7F"/>
                </a:solidFill>
                <a:latin typeface="Arial"/>
                <a:cs typeface="Arial"/>
              </a:rPr>
              <a:t>&amp;</a:t>
            </a:r>
            <a:br>
              <a:rPr lang="de-DE" sz="36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7F7F7F"/>
                </a:solidFill>
                <a:latin typeface="Arial"/>
                <a:cs typeface="Arial"/>
              </a:rPr>
              <a:t> Data Science</a:t>
            </a:r>
            <a:endParaRPr lang="de-DE" sz="36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581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/>
                <a:cs typeface="Arial"/>
              </a:rPr>
              <a:t>WidasConcepts Unternehmensberatung </a:t>
            </a:r>
            <a:r>
              <a:rPr lang="de-DE" sz="1400" dirty="0" smtClean="0">
                <a:latin typeface="Arial"/>
                <a:cs typeface="Arial"/>
              </a:rPr>
              <a:t>GmbH </a:t>
            </a:r>
            <a:r>
              <a:rPr lang="de-DE" sz="1400" dirty="0" smtClean="0"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Maybachstraße</a:t>
            </a:r>
            <a:r>
              <a:rPr lang="de-DE" sz="1400" dirty="0" smtClean="0">
                <a:latin typeface="Arial"/>
                <a:cs typeface="Arial"/>
              </a:rPr>
              <a:t> 2 </a:t>
            </a:r>
            <a:r>
              <a:rPr lang="de-DE" sz="1400" dirty="0" smtClean="0"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de-DE" sz="1400" dirty="0" smtClean="0">
                <a:latin typeface="Arial"/>
                <a:cs typeface="Arial"/>
              </a:rPr>
              <a:t> 71299 </a:t>
            </a:r>
            <a:r>
              <a:rPr lang="de-DE" sz="1400" dirty="0" err="1" smtClean="0">
                <a:latin typeface="Arial"/>
                <a:cs typeface="Arial"/>
              </a:rPr>
              <a:t>Wimsheim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smtClean="0"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u="sng" dirty="0" smtClean="0">
                <a:latin typeface="Arial"/>
                <a:cs typeface="Arial"/>
                <a:hlinkClick r:id="rId3"/>
              </a:rPr>
              <a:t>http</a:t>
            </a:r>
            <a:r>
              <a:rPr lang="de-DE" sz="1400" u="sng" dirty="0">
                <a:latin typeface="Arial"/>
                <a:cs typeface="Arial"/>
                <a:hlinkClick r:id="rId3"/>
              </a:rPr>
              <a:t>://www.widas.de</a:t>
            </a:r>
            <a:r>
              <a:rPr lang="de-DE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92080" y="6021288"/>
            <a:ext cx="3384376" cy="216024"/>
          </a:xfrm>
          <a:prstGeom prst="rect">
            <a:avLst/>
          </a:prstGeom>
        </p:spPr>
        <p:txBody>
          <a:bodyPr vert="horz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5pPr>
            <a:lvl6pPr marL="457162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6pPr>
            <a:lvl7pPr marL="914324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7pPr>
            <a:lvl8pPr marL="1371486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8pPr>
            <a:lvl9pPr marL="1828648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9pPr>
          </a:lstStyle>
          <a:p>
            <a:pPr algn="r"/>
            <a:r>
              <a:rPr lang="de-DE" sz="1600" dirty="0" smtClean="0">
                <a:latin typeface="Arial"/>
                <a:cs typeface="Arial"/>
              </a:rPr>
              <a:t>Business Analytics Day Karlsruhe, 3</a:t>
            </a:r>
            <a:r>
              <a:rPr lang="de-DE" sz="1600" dirty="0" smtClean="0">
                <a:latin typeface="Arial"/>
                <a:cs typeface="Arial"/>
              </a:rPr>
              <a:t>. März 2016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88024" y="495952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Transfer vs</a:t>
            </a:r>
            <a:r>
              <a:rPr lang="de-DE" sz="2000" dirty="0" smtClean="0"/>
              <a:t>. Integration</a:t>
            </a:r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251520" y="6052646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Rick Moritz, </a:t>
            </a:r>
            <a:r>
              <a:rPr lang="de-DE" dirty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Big Data Scientist</a:t>
            </a:r>
          </a:p>
        </p:txBody>
      </p:sp>
    </p:spTree>
    <p:extLst>
      <p:ext uri="{BB962C8B-B14F-4D97-AF65-F5344CB8AC3E}">
        <p14:creationId xmlns:p14="http://schemas.microsoft.com/office/powerpoint/2010/main" val="2116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02172" y="3068960"/>
            <a:ext cx="5411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https://issues.apache.org/jira/browse/SPARK-4923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51720" y="83671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Spark REPL-API</a:t>
            </a:r>
            <a:endParaRPr lang="de-DE" sz="4800" dirty="0"/>
          </a:p>
        </p:txBody>
      </p:sp>
      <p:sp>
        <p:nvSpPr>
          <p:cNvPr id="4" name="Textfeld 3"/>
          <p:cNvSpPr txBox="1"/>
          <p:nvPr/>
        </p:nvSpPr>
        <p:spPr>
          <a:xfrm>
            <a:off x="3059832" y="166770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Read – </a:t>
            </a:r>
            <a:r>
              <a:rPr lang="de-DE" dirty="0" err="1" smtClean="0"/>
              <a:t>Eval</a:t>
            </a:r>
            <a:r>
              <a:rPr lang="de-DE" dirty="0" smtClean="0"/>
              <a:t> – Print – Loop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edsblogdotcom.files.wordpress.com/2015/10/zeppelin_med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" y="1196752"/>
            <a:ext cx="9128323" cy="43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032682" y="6591741"/>
            <a:ext cx="5094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https://nedsblogdotcom.files.wordpress.com/2015/10/zeppelin_medical.jpg</a:t>
            </a:r>
          </a:p>
        </p:txBody>
      </p:sp>
      <p:sp>
        <p:nvSpPr>
          <p:cNvPr id="4" name="Rechteck 3"/>
          <p:cNvSpPr/>
          <p:nvPr/>
        </p:nvSpPr>
        <p:spPr>
          <a:xfrm>
            <a:off x="-108520" y="-171400"/>
            <a:ext cx="9577064" cy="7416824"/>
          </a:xfrm>
          <a:prstGeom prst="rect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2" descr="http://image.slidesharecdn.com/hadoopsummitdatasciencezeppelin-150616232759-lva1-app6891/95/data-science-with-spark-zeppelin-11-638.jpg?cb=1434497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8413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ethue.com/wp-content/uploads/2015/06/solr-bike-dashbo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803032" y="1523599"/>
            <a:ext cx="7724699" cy="40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1.inkenkun.com/wp-content/uploads/2015/08/spark-notebook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650187" y="710690"/>
            <a:ext cx="7217213" cy="56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arketplace.informatica.com/mpresources/screenshots/Databri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1806357" y="597083"/>
            <a:ext cx="5718048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log.cloudera.com/wp-content/uploads/2014/08/ipython-f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602506" y="899679"/>
            <a:ext cx="8125748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Die Daten bleiben da wo sie sind</a:t>
            </a:r>
          </a:p>
          <a:p>
            <a:pPr lvl="1"/>
            <a:r>
              <a:rPr lang="de-DE" dirty="0" smtClean="0"/>
              <a:t>Datenschutz freut sich!</a:t>
            </a:r>
          </a:p>
          <a:p>
            <a:r>
              <a:rPr lang="de-DE" dirty="0" smtClean="0"/>
              <a:t>Den Code kann man</a:t>
            </a:r>
          </a:p>
          <a:p>
            <a:pPr lvl="1"/>
            <a:r>
              <a:rPr lang="de-DE" dirty="0" smtClean="0"/>
              <a:t>Wiederverwenden</a:t>
            </a:r>
          </a:p>
          <a:p>
            <a:pPr lvl="1"/>
            <a:r>
              <a:rPr lang="de-DE" dirty="0" smtClean="0"/>
              <a:t>Leicht lesen</a:t>
            </a:r>
          </a:p>
          <a:p>
            <a:pPr lvl="1"/>
            <a:r>
              <a:rPr lang="de-DE" dirty="0" smtClean="0"/>
              <a:t>Warten</a:t>
            </a:r>
          </a:p>
          <a:p>
            <a:pPr lvl="1"/>
            <a:r>
              <a:rPr lang="de-DE" dirty="0" smtClean="0"/>
              <a:t>Testen</a:t>
            </a:r>
          </a:p>
          <a:p>
            <a:pPr lvl="1"/>
            <a:r>
              <a:rPr lang="de-DE" dirty="0" smtClean="0"/>
              <a:t>In Produktivlogik direkt einbinden</a:t>
            </a:r>
          </a:p>
          <a:p>
            <a:r>
              <a:rPr lang="de-DE" dirty="0" smtClean="0"/>
              <a:t>Ergebnisse sind</a:t>
            </a:r>
          </a:p>
          <a:p>
            <a:pPr lvl="1"/>
            <a:r>
              <a:rPr lang="de-DE" dirty="0" smtClean="0"/>
              <a:t>Nachvollziehbar</a:t>
            </a:r>
          </a:p>
          <a:p>
            <a:pPr lvl="1"/>
            <a:r>
              <a:rPr lang="de-DE" dirty="0" smtClean="0"/>
              <a:t>Reproduzierbar</a:t>
            </a:r>
          </a:p>
          <a:p>
            <a:pPr lvl="1"/>
            <a:r>
              <a:rPr lang="de-DE" dirty="0" smtClean="0"/>
              <a:t>Frei von Sampling-Effekten</a:t>
            </a:r>
          </a:p>
          <a:p>
            <a:pPr lvl="1"/>
            <a:r>
              <a:rPr lang="de-DE" dirty="0" smtClean="0"/>
              <a:t>Schnell verfügbar</a:t>
            </a:r>
          </a:p>
          <a:p>
            <a:pPr lvl="1"/>
            <a:r>
              <a:rPr lang="de-DE" dirty="0" smtClean="0"/>
              <a:t>Echtzeitfähig</a:t>
            </a:r>
          </a:p>
          <a:p>
            <a:pPr lvl="1"/>
            <a:r>
              <a:rPr lang="de-DE" dirty="0" smtClean="0"/>
              <a:t>Präsentierbar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6600" b="1" dirty="0" smtClean="0"/>
              <a:t>S</a:t>
            </a:r>
            <a:r>
              <a:rPr lang="de-DE" sz="6600" dirty="0" smtClean="0"/>
              <a:t>park</a:t>
            </a:r>
          </a:p>
          <a:p>
            <a:r>
              <a:rPr lang="de-DE" sz="6600" b="1" dirty="0" err="1" smtClean="0"/>
              <a:t>M</a:t>
            </a:r>
            <a:r>
              <a:rPr lang="de-DE" sz="6600" dirty="0" err="1" smtClean="0"/>
              <a:t>esos</a:t>
            </a:r>
            <a:endParaRPr lang="de-DE" sz="6600" dirty="0" smtClean="0"/>
          </a:p>
          <a:p>
            <a:r>
              <a:rPr lang="de-DE" sz="6600" b="1" dirty="0" err="1" smtClean="0"/>
              <a:t>A</a:t>
            </a:r>
            <a:r>
              <a:rPr lang="de-DE" sz="6600" dirty="0" err="1" smtClean="0"/>
              <a:t>kka</a:t>
            </a:r>
            <a:endParaRPr lang="de-DE" sz="6600" dirty="0" smtClean="0"/>
          </a:p>
          <a:p>
            <a:r>
              <a:rPr lang="de-DE" sz="6600" b="1" dirty="0" smtClean="0"/>
              <a:t>C</a:t>
            </a:r>
            <a:r>
              <a:rPr lang="de-DE" sz="6600" dirty="0" smtClean="0"/>
              <a:t>assandra</a:t>
            </a:r>
          </a:p>
          <a:p>
            <a:r>
              <a:rPr lang="de-DE" sz="6600" b="1" dirty="0" smtClean="0"/>
              <a:t>K</a:t>
            </a:r>
            <a:r>
              <a:rPr lang="de-DE" sz="6600" dirty="0" smtClean="0"/>
              <a:t>afka</a:t>
            </a:r>
            <a:endParaRPr lang="de-DE" sz="6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SMACK!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3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SMACK!</a:t>
            </a:r>
            <a:endParaRPr lang="de-DE" dirty="0"/>
          </a:p>
        </p:txBody>
      </p:sp>
      <p:sp>
        <p:nvSpPr>
          <p:cNvPr id="4" name="Wolke 3"/>
          <p:cNvSpPr/>
          <p:nvPr/>
        </p:nvSpPr>
        <p:spPr>
          <a:xfrm>
            <a:off x="539552" y="1556792"/>
            <a:ext cx="7632848" cy="4104456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rgbClr val="FFC000"/>
                </a:solidFill>
              </a:rPr>
              <a:t>Mesos</a:t>
            </a:r>
            <a:endParaRPr lang="de-DE" sz="3600" dirty="0">
              <a:solidFill>
                <a:srgbClr val="FFC000"/>
              </a:solidFill>
            </a:endParaRPr>
          </a:p>
        </p:txBody>
      </p:sp>
      <p:sp>
        <p:nvSpPr>
          <p:cNvPr id="5" name="Flussdiagramm: Datenträger mit sequenziellem Zugriff 4"/>
          <p:cNvSpPr/>
          <p:nvPr/>
        </p:nvSpPr>
        <p:spPr>
          <a:xfrm>
            <a:off x="1142703" y="2636912"/>
            <a:ext cx="2016224" cy="1800200"/>
          </a:xfrm>
          <a:prstGeom prst="flowChartMagneticTap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rgbClr val="FFC000"/>
                </a:solidFill>
              </a:rPr>
              <a:t>Kafka</a:t>
            </a:r>
            <a:endParaRPr lang="de-DE" sz="3600" dirty="0">
              <a:solidFill>
                <a:srgbClr val="FFC000"/>
              </a:solidFill>
            </a:endParaRPr>
          </a:p>
        </p:txBody>
      </p:sp>
      <p:sp>
        <p:nvSpPr>
          <p:cNvPr id="6" name="Zylinder 5"/>
          <p:cNvSpPr/>
          <p:nvPr/>
        </p:nvSpPr>
        <p:spPr>
          <a:xfrm>
            <a:off x="3403873" y="3861048"/>
            <a:ext cx="936104" cy="115212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Zylinder 7"/>
          <p:cNvSpPr/>
          <p:nvPr/>
        </p:nvSpPr>
        <p:spPr>
          <a:xfrm>
            <a:off x="3556273" y="4013448"/>
            <a:ext cx="936104" cy="115212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Zylinder 8"/>
          <p:cNvSpPr/>
          <p:nvPr/>
        </p:nvSpPr>
        <p:spPr>
          <a:xfrm>
            <a:off x="3708673" y="4165848"/>
            <a:ext cx="936104" cy="115212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Zylinder 9"/>
          <p:cNvSpPr/>
          <p:nvPr/>
        </p:nvSpPr>
        <p:spPr>
          <a:xfrm>
            <a:off x="3861073" y="4318248"/>
            <a:ext cx="936104" cy="115212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rgbClr val="FFC000"/>
                </a:solidFill>
              </a:rPr>
              <a:t>C*</a:t>
            </a:r>
            <a:endParaRPr lang="de-DE" sz="3600" dirty="0">
              <a:solidFill>
                <a:srgbClr val="FFC000"/>
              </a:solidFill>
            </a:endParaRPr>
          </a:p>
        </p:txBody>
      </p:sp>
      <p:sp>
        <p:nvSpPr>
          <p:cNvPr id="11" name="Flussdiagramm: Prozess 10"/>
          <p:cNvSpPr/>
          <p:nvPr/>
        </p:nvSpPr>
        <p:spPr>
          <a:xfrm>
            <a:off x="4759821" y="2492896"/>
            <a:ext cx="1440160" cy="880864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lussdiagramm: Prozess 12"/>
          <p:cNvSpPr/>
          <p:nvPr/>
        </p:nvSpPr>
        <p:spPr>
          <a:xfrm>
            <a:off x="4912221" y="2645296"/>
            <a:ext cx="1440160" cy="880864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lussdiagramm: Prozess 13"/>
          <p:cNvSpPr/>
          <p:nvPr/>
        </p:nvSpPr>
        <p:spPr>
          <a:xfrm>
            <a:off x="5064621" y="2797696"/>
            <a:ext cx="1440160" cy="880864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Flussdiagramm: Prozess 14"/>
          <p:cNvSpPr/>
          <p:nvPr/>
        </p:nvSpPr>
        <p:spPr>
          <a:xfrm>
            <a:off x="5217021" y="2950096"/>
            <a:ext cx="1440160" cy="880864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rgbClr val="FFC000"/>
                </a:solidFill>
              </a:rPr>
              <a:t>Spark</a:t>
            </a:r>
            <a:endParaRPr lang="de-DE" sz="3600" dirty="0">
              <a:solidFill>
                <a:srgbClr val="FFC000"/>
              </a:solidFill>
            </a:endParaRPr>
          </a:p>
        </p:txBody>
      </p:sp>
      <p:sp>
        <p:nvSpPr>
          <p:cNvPr id="17" name="Flussdiagramm: Prozess 16"/>
          <p:cNvSpPr/>
          <p:nvPr/>
        </p:nvSpPr>
        <p:spPr>
          <a:xfrm>
            <a:off x="2987824" y="2060848"/>
            <a:ext cx="1341301" cy="73684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Prozess 17"/>
          <p:cNvSpPr/>
          <p:nvPr/>
        </p:nvSpPr>
        <p:spPr>
          <a:xfrm>
            <a:off x="3140224" y="2213248"/>
            <a:ext cx="1352153" cy="73684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Prozess 18"/>
          <p:cNvSpPr/>
          <p:nvPr/>
        </p:nvSpPr>
        <p:spPr>
          <a:xfrm>
            <a:off x="3292624" y="2365648"/>
            <a:ext cx="1279376" cy="73684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 smtClean="0">
                <a:solidFill>
                  <a:srgbClr val="FFC000"/>
                </a:solidFill>
              </a:rPr>
              <a:t>Akka</a:t>
            </a:r>
            <a:endParaRPr lang="de-DE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olke 65"/>
          <p:cNvSpPr/>
          <p:nvPr/>
        </p:nvSpPr>
        <p:spPr>
          <a:xfrm>
            <a:off x="827584" y="2420888"/>
            <a:ext cx="2808312" cy="1908212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Wolke 63"/>
          <p:cNvSpPr/>
          <p:nvPr/>
        </p:nvSpPr>
        <p:spPr>
          <a:xfrm>
            <a:off x="0" y="452419"/>
            <a:ext cx="7695592" cy="2232248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Beispielsablauf</a:t>
            </a:r>
            <a:endParaRPr lang="de-DE" dirty="0"/>
          </a:p>
        </p:txBody>
      </p:sp>
      <p:sp>
        <p:nvSpPr>
          <p:cNvPr id="4" name="Flussdiagramm: Datenträger mit sequenziellem Zugriff 3"/>
          <p:cNvSpPr/>
          <p:nvPr/>
        </p:nvSpPr>
        <p:spPr>
          <a:xfrm>
            <a:off x="107504" y="865080"/>
            <a:ext cx="1224136" cy="1212768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Kafka</a:t>
            </a:r>
            <a:endParaRPr lang="de-DE" dirty="0"/>
          </a:p>
        </p:txBody>
      </p:sp>
      <p:sp>
        <p:nvSpPr>
          <p:cNvPr id="5" name="Zylinder 4"/>
          <p:cNvSpPr/>
          <p:nvPr/>
        </p:nvSpPr>
        <p:spPr>
          <a:xfrm>
            <a:off x="1690564" y="787388"/>
            <a:ext cx="1153244" cy="1368152"/>
          </a:xfrm>
          <a:prstGeom prst="ca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C*</a:t>
            </a:r>
            <a:endParaRPr lang="de-DE" dirty="0"/>
          </a:p>
        </p:txBody>
      </p:sp>
      <p:cxnSp>
        <p:nvCxnSpPr>
          <p:cNvPr id="7" name="Gerade Verbindung mit Pfeil 6"/>
          <p:cNvCxnSpPr>
            <a:stCxn id="4" idx="3"/>
            <a:endCxn id="5" idx="2"/>
          </p:cNvCxnSpPr>
          <p:nvPr/>
        </p:nvCxnSpPr>
        <p:spPr>
          <a:xfrm>
            <a:off x="1331640" y="1471464"/>
            <a:ext cx="358924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3"/>
            <a:endCxn id="16" idx="0"/>
          </p:cNvCxnSpPr>
          <p:nvPr/>
        </p:nvCxnSpPr>
        <p:spPr>
          <a:xfrm>
            <a:off x="2267186" y="2155540"/>
            <a:ext cx="0" cy="811696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1456829" y="2967236"/>
            <a:ext cx="1620713" cy="93610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Spark</a:t>
            </a:r>
            <a:endParaRPr lang="de-DE" dirty="0"/>
          </a:p>
        </p:txBody>
      </p:sp>
      <p:sp>
        <p:nvSpPr>
          <p:cNvPr id="23" name="Zylinder 22"/>
          <p:cNvSpPr/>
          <p:nvPr/>
        </p:nvSpPr>
        <p:spPr>
          <a:xfrm>
            <a:off x="3771156" y="2751212"/>
            <a:ext cx="1080120" cy="136815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Nexus</a:t>
            </a:r>
            <a:endParaRPr lang="de-DE" dirty="0"/>
          </a:p>
        </p:txBody>
      </p:sp>
      <p:cxnSp>
        <p:nvCxnSpPr>
          <p:cNvPr id="32" name="Gerade Verbindung mit Pfeil 31"/>
          <p:cNvCxnSpPr>
            <a:stCxn id="23" idx="2"/>
            <a:endCxn id="16" idx="3"/>
          </p:cNvCxnSpPr>
          <p:nvPr/>
        </p:nvCxnSpPr>
        <p:spPr>
          <a:xfrm flipH="1">
            <a:off x="3077542" y="3435288"/>
            <a:ext cx="693614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1835137" y="3645024"/>
            <a:ext cx="864096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33" name="Gleichschenkliges Dreieck 32"/>
          <p:cNvSpPr/>
          <p:nvPr/>
        </p:nvSpPr>
        <p:spPr>
          <a:xfrm>
            <a:off x="1601136" y="4509120"/>
            <a:ext cx="1332098" cy="100811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ZClient</a:t>
            </a:r>
            <a:endParaRPr lang="de-DE" dirty="0"/>
          </a:p>
        </p:txBody>
      </p:sp>
      <p:grpSp>
        <p:nvGrpSpPr>
          <p:cNvPr id="42" name="Group 3"/>
          <p:cNvGrpSpPr/>
          <p:nvPr/>
        </p:nvGrpSpPr>
        <p:grpSpPr>
          <a:xfrm>
            <a:off x="1629467" y="5589240"/>
            <a:ext cx="1275436" cy="1268760"/>
            <a:chOff x="1600200" y="3657600"/>
            <a:chExt cx="1901952" cy="1905000"/>
          </a:xfrm>
        </p:grpSpPr>
        <p:sp>
          <p:nvSpPr>
            <p:cNvPr id="43" name="Rounded Rectangle 4"/>
            <p:cNvSpPr/>
            <p:nvPr/>
          </p:nvSpPr>
          <p:spPr>
            <a:xfrm>
              <a:off x="1600200" y="3657600"/>
              <a:ext cx="1901952" cy="1905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5" descr="At_Computer_silhouette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4038600"/>
              <a:ext cx="1574556" cy="1124683"/>
            </a:xfrm>
            <a:prstGeom prst="rect">
              <a:avLst/>
            </a:prstGeom>
          </p:spPr>
        </p:pic>
        <p:sp>
          <p:nvSpPr>
            <p:cNvPr id="45" name="Rounded Rectangle 6"/>
            <p:cNvSpPr/>
            <p:nvPr/>
          </p:nvSpPr>
          <p:spPr>
            <a:xfrm>
              <a:off x="1676400" y="3733800"/>
              <a:ext cx="1752600" cy="6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97000"/>
                  </a:schemeClr>
                </a:gs>
                <a:gs pos="50000">
                  <a:schemeClr val="bg1">
                    <a:alpha val="27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Zylinder 45"/>
          <p:cNvSpPr/>
          <p:nvPr/>
        </p:nvSpPr>
        <p:spPr>
          <a:xfrm>
            <a:off x="3771156" y="4329100"/>
            <a:ext cx="1080120" cy="1368152"/>
          </a:xfrm>
          <a:prstGeom prst="ca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Git</a:t>
            </a:r>
            <a:endParaRPr lang="de-DE" dirty="0"/>
          </a:p>
        </p:txBody>
      </p:sp>
      <p:cxnSp>
        <p:nvCxnSpPr>
          <p:cNvPr id="48" name="Gerade Verbindung mit Pfeil 47"/>
          <p:cNvCxnSpPr>
            <a:stCxn id="33" idx="5"/>
            <a:endCxn id="46" idx="2"/>
          </p:cNvCxnSpPr>
          <p:nvPr/>
        </p:nvCxnSpPr>
        <p:spPr>
          <a:xfrm>
            <a:off x="2600210" y="5013176"/>
            <a:ext cx="1170946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/>
          <p:cNvCxnSpPr>
            <a:stCxn id="46" idx="4"/>
            <a:endCxn id="23" idx="4"/>
          </p:cNvCxnSpPr>
          <p:nvPr/>
        </p:nvCxnSpPr>
        <p:spPr>
          <a:xfrm flipV="1">
            <a:off x="4851276" y="3435288"/>
            <a:ext cx="12700" cy="1577888"/>
          </a:xfrm>
          <a:prstGeom prst="curvedConnector3">
            <a:avLst>
              <a:gd name="adj1" fmla="val 5550000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5580112" y="3540156"/>
            <a:ext cx="1512168" cy="13681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Jenkins</a:t>
            </a:r>
            <a:endParaRPr lang="de-DE" dirty="0"/>
          </a:p>
        </p:txBody>
      </p:sp>
      <p:cxnSp>
        <p:nvCxnSpPr>
          <p:cNvPr id="54" name="Gerade Verbindung mit Pfeil 53"/>
          <p:cNvCxnSpPr>
            <a:stCxn id="5" idx="4"/>
            <a:endCxn id="55" idx="1"/>
          </p:cNvCxnSpPr>
          <p:nvPr/>
        </p:nvCxnSpPr>
        <p:spPr>
          <a:xfrm flipV="1">
            <a:off x="2843808" y="1467297"/>
            <a:ext cx="657051" cy="416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3500859" y="999245"/>
            <a:ext cx="1620713" cy="93610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Spark</a:t>
            </a:r>
            <a:endParaRPr lang="de-DE" dirty="0"/>
          </a:p>
        </p:txBody>
      </p:sp>
      <p:cxnSp>
        <p:nvCxnSpPr>
          <p:cNvPr id="58" name="Gerade Verbindung mit Pfeil 57"/>
          <p:cNvCxnSpPr>
            <a:stCxn id="23" idx="1"/>
            <a:endCxn id="55" idx="2"/>
          </p:cNvCxnSpPr>
          <p:nvPr/>
        </p:nvCxnSpPr>
        <p:spPr>
          <a:xfrm flipV="1">
            <a:off x="4311216" y="1935349"/>
            <a:ext cx="0" cy="81586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55" idx="3"/>
          </p:cNvCxnSpPr>
          <p:nvPr/>
        </p:nvCxnSpPr>
        <p:spPr>
          <a:xfrm>
            <a:off x="5121572" y="1467297"/>
            <a:ext cx="890588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ussdiagramm: Datenträger mit sequenziellem Zugriff 62"/>
          <p:cNvSpPr/>
          <p:nvPr/>
        </p:nvSpPr>
        <p:spPr>
          <a:xfrm>
            <a:off x="6012160" y="860913"/>
            <a:ext cx="1224136" cy="1212768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Kafka</a:t>
            </a:r>
            <a:endParaRPr lang="de-DE" dirty="0"/>
          </a:p>
        </p:txBody>
      </p:sp>
      <p:cxnSp>
        <p:nvCxnSpPr>
          <p:cNvPr id="67" name="Gerade Verbindung mit Pfeil 66"/>
          <p:cNvCxnSpPr>
            <a:stCxn id="33" idx="1"/>
            <a:endCxn id="69" idx="3"/>
          </p:cNvCxnSpPr>
          <p:nvPr/>
        </p:nvCxnSpPr>
        <p:spPr>
          <a:xfrm flipH="1">
            <a:off x="1259632" y="5013176"/>
            <a:ext cx="674529" cy="416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ussdiagramm: Mehrere Dokumente 68"/>
          <p:cNvSpPr/>
          <p:nvPr/>
        </p:nvSpPr>
        <p:spPr>
          <a:xfrm>
            <a:off x="0" y="4621299"/>
            <a:ext cx="1259632" cy="792088"/>
          </a:xfrm>
          <a:prstGeom prst="flowChartMultidocumen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Reports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8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6" grpId="0" animBg="1"/>
      <p:bldP spid="23" grpId="0" animBg="1"/>
      <p:bldP spid="34" grpId="0" animBg="1"/>
      <p:bldP spid="33" grpId="0" animBg="1"/>
      <p:bldP spid="46" grpId="0" animBg="1"/>
      <p:bldP spid="52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Data-</a:t>
            </a:r>
            <a:r>
              <a:rPr lang="de-DE" dirty="0" err="1" smtClean="0"/>
              <a:t>DevOps</a:t>
            </a:r>
            <a:endParaRPr lang="de-DE" dirty="0" smtClean="0"/>
          </a:p>
          <a:p>
            <a:r>
              <a:rPr lang="de-DE" dirty="0" smtClean="0"/>
              <a:t>Einbeziehung von QS/Test:</a:t>
            </a:r>
          </a:p>
          <a:p>
            <a:pPr lvl="1"/>
            <a:r>
              <a:rPr lang="de-DE" dirty="0" smtClean="0"/>
              <a:t>Dummy-Daten für Integrationstests</a:t>
            </a:r>
          </a:p>
          <a:p>
            <a:pPr lvl="1"/>
            <a:r>
              <a:rPr lang="de-DE" dirty="0" smtClean="0"/>
              <a:t>Data-Science-Tester</a:t>
            </a:r>
          </a:p>
          <a:p>
            <a:pPr lvl="1"/>
            <a:r>
              <a:rPr lang="de-DE" dirty="0" smtClean="0"/>
              <a:t>Code-Review durch Entwickler</a:t>
            </a:r>
          </a:p>
          <a:p>
            <a:r>
              <a:rPr lang="de-DE" dirty="0" smtClean="0"/>
              <a:t>Eingliederung in agiles Projektmanagement</a:t>
            </a:r>
          </a:p>
          <a:p>
            <a:pPr lvl="1"/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für Erkenntnisse aus Daten? </a:t>
            </a:r>
            <a:r>
              <a:rPr lang="de-DE" dirty="0" err="1" smtClean="0"/>
              <a:t>Delivrables</a:t>
            </a:r>
            <a:r>
              <a:rPr lang="de-DE" dirty="0" smtClean="0"/>
              <a:t>!</a:t>
            </a:r>
          </a:p>
          <a:p>
            <a:pPr lvl="1"/>
            <a:r>
              <a:rPr lang="de-DE" dirty="0" smtClean="0"/>
              <a:t>Gesamtverständnis des Produkts</a:t>
            </a:r>
          </a:p>
          <a:p>
            <a:r>
              <a:rPr lang="de-DE" dirty="0" err="1" smtClean="0"/>
              <a:t>Shared</a:t>
            </a:r>
            <a:r>
              <a:rPr lang="de-DE" dirty="0" smtClean="0"/>
              <a:t> Hardware – </a:t>
            </a:r>
            <a:r>
              <a:rPr lang="de-DE" dirty="0" err="1" smtClean="0"/>
              <a:t>Shared</a:t>
            </a:r>
            <a:r>
              <a:rPr lang="de-DE" dirty="0" smtClean="0"/>
              <a:t> Knowledge</a:t>
            </a:r>
          </a:p>
          <a:p>
            <a:pPr lvl="1"/>
            <a:r>
              <a:rPr lang="de-DE" dirty="0" smtClean="0"/>
              <a:t>Durch Verwendung von Kollaborationsplattformen</a:t>
            </a:r>
          </a:p>
          <a:p>
            <a:pPr lvl="1"/>
            <a:r>
              <a:rPr lang="de-DE" dirty="0" smtClean="0"/>
              <a:t>Wiederverwendung von Code und Methodik</a:t>
            </a:r>
            <a:endParaRPr lang="de-DE" dirty="0"/>
          </a:p>
          <a:p>
            <a:r>
              <a:rPr lang="de-DE" dirty="0" smtClean="0"/>
              <a:t>Transparente Prozesse</a:t>
            </a:r>
            <a:endParaRPr lang="de-DE" dirty="0"/>
          </a:p>
          <a:p>
            <a:pPr lvl="1"/>
            <a:r>
              <a:rPr lang="de-DE" dirty="0" smtClean="0"/>
              <a:t>Besserer Wissenstransfer</a:t>
            </a:r>
          </a:p>
          <a:p>
            <a:pPr lvl="1"/>
            <a:r>
              <a:rPr lang="de-DE" dirty="0" smtClean="0"/>
              <a:t>Bessere Dokumentation</a:t>
            </a:r>
          </a:p>
          <a:p>
            <a:pPr lvl="1"/>
            <a:r>
              <a:rPr lang="de-DE" dirty="0" smtClean="0"/>
              <a:t>Bessere Kollaboration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Optimierter Entwicklungsprozess</a:t>
            </a:r>
          </a:p>
          <a:p>
            <a:pPr lvl="1"/>
            <a:r>
              <a:rPr lang="de-DE" dirty="0" smtClean="0"/>
              <a:t>Wenn man die Investition in das nötige </a:t>
            </a:r>
            <a:r>
              <a:rPr lang="de-DE" dirty="0" err="1" smtClean="0"/>
              <a:t>Know-How</a:t>
            </a:r>
            <a:r>
              <a:rPr lang="de-DE" dirty="0" smtClean="0"/>
              <a:t> macht</a:t>
            </a:r>
          </a:p>
          <a:p>
            <a:r>
              <a:rPr lang="de-DE" dirty="0" smtClean="0"/>
              <a:t>Interaktive Entwicklungsumgebung</a:t>
            </a:r>
          </a:p>
          <a:p>
            <a:pPr lvl="1"/>
            <a:r>
              <a:rPr lang="de-DE" dirty="0" smtClean="0"/>
              <a:t>Mit noch eingeschränkter Verfügbarkeit von Bibliotheken</a:t>
            </a:r>
          </a:p>
          <a:p>
            <a:pPr lvl="1"/>
            <a:r>
              <a:rPr lang="de-DE" dirty="0" smtClean="0"/>
              <a:t>Ohne den Komfort einer IDE</a:t>
            </a:r>
          </a:p>
          <a:p>
            <a:r>
              <a:rPr lang="de-DE" dirty="0" smtClean="0"/>
              <a:t>Kein </a:t>
            </a:r>
            <a:r>
              <a:rPr lang="de-DE" dirty="0" err="1" smtClean="0"/>
              <a:t>Vendor</a:t>
            </a:r>
            <a:r>
              <a:rPr lang="de-DE" dirty="0"/>
              <a:t>-</a:t>
            </a:r>
            <a:r>
              <a:rPr lang="de-DE" dirty="0" smtClean="0"/>
              <a:t>Lock-In</a:t>
            </a:r>
          </a:p>
          <a:p>
            <a:pPr lvl="1"/>
            <a:r>
              <a:rPr lang="de-DE" dirty="0" smtClean="0"/>
              <a:t>Aber meist nur Support des bestehenden Funktionsumfangs</a:t>
            </a:r>
          </a:p>
          <a:p>
            <a:r>
              <a:rPr lang="de-DE" dirty="0" smtClean="0"/>
              <a:t>Skalierbare Lösung</a:t>
            </a:r>
          </a:p>
          <a:p>
            <a:pPr lvl="1"/>
            <a:r>
              <a:rPr lang="de-DE" dirty="0" smtClean="0"/>
              <a:t>Wenn man von Anfang an die Skalierbarkeit beachtet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und Wider – pragmatisch betrachtet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79512" y="620688"/>
            <a:ext cx="8712968" cy="5904656"/>
          </a:xfrm>
        </p:spPr>
        <p:txBody>
          <a:bodyPr/>
          <a:lstStyle/>
          <a:p>
            <a:r>
              <a:rPr lang="de-DE" dirty="0" smtClean="0"/>
              <a:t>Rapid </a:t>
            </a:r>
            <a:r>
              <a:rPr lang="de-DE" dirty="0" err="1" smtClean="0"/>
              <a:t>Miner</a:t>
            </a:r>
            <a:r>
              <a:rPr lang="de-DE" dirty="0" smtClean="0"/>
              <a:t> im Cluster? </a:t>
            </a:r>
            <a:r>
              <a:rPr lang="de-DE" dirty="0" err="1" smtClean="0"/>
              <a:t>Radoop</a:t>
            </a:r>
            <a:r>
              <a:rPr lang="de-DE" dirty="0" smtClean="0"/>
              <a:t>!?</a:t>
            </a:r>
          </a:p>
          <a:p>
            <a:r>
              <a:rPr lang="de-DE" dirty="0" smtClean="0"/>
              <a:t>….oder </a:t>
            </a:r>
            <a:r>
              <a:rPr lang="de-DE" dirty="0" err="1" smtClean="0"/>
              <a:t>SeaHorse</a:t>
            </a:r>
            <a:r>
              <a:rPr lang="de-DE" dirty="0" smtClean="0"/>
              <a:t>, was dank Spark funktioniert</a:t>
            </a:r>
          </a:p>
          <a:p>
            <a:r>
              <a:rPr lang="de-DE" dirty="0" smtClean="0"/>
              <a:t>DAGs aus DAGs!</a:t>
            </a:r>
          </a:p>
          <a:p>
            <a:r>
              <a:rPr lang="de-DE" dirty="0" smtClean="0"/>
              <a:t>Python!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Seahorse</a:t>
            </a:r>
            <a:endParaRPr lang="de-DE" dirty="0"/>
          </a:p>
        </p:txBody>
      </p:sp>
      <p:pic>
        <p:nvPicPr>
          <p:cNvPr id="1026" name="Picture 2" descr="http://deepsense.io/wp-content/uploads/2015/08/1_editor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8" y="2170998"/>
            <a:ext cx="9147515" cy="47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8" y="393502"/>
            <a:ext cx="9144000" cy="649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Was ist Data Science?</a:t>
            </a:r>
          </a:p>
          <a:p>
            <a:r>
              <a:rPr lang="de-DE" dirty="0" smtClean="0"/>
              <a:t>Wie passt es zu Big Data?</a:t>
            </a:r>
          </a:p>
          <a:p>
            <a:r>
              <a:rPr lang="de-DE" dirty="0" smtClean="0"/>
              <a:t>Warum ist Spark so wichtig?</a:t>
            </a:r>
          </a:p>
          <a:p>
            <a:r>
              <a:rPr lang="de-DE" dirty="0" smtClean="0"/>
              <a:t>Data Science mit Notebooks</a:t>
            </a:r>
          </a:p>
          <a:p>
            <a:r>
              <a:rPr lang="de-DE" dirty="0" smtClean="0"/>
              <a:t>Beispiel SMACK</a:t>
            </a:r>
          </a:p>
          <a:p>
            <a:r>
              <a:rPr lang="de-DE" dirty="0" smtClean="0"/>
              <a:t>Fazit</a:t>
            </a:r>
          </a:p>
          <a:p>
            <a:r>
              <a:rPr lang="de-DE" dirty="0" smtClean="0"/>
              <a:t>Odds </a:t>
            </a:r>
            <a:r>
              <a:rPr lang="de-DE" dirty="0" err="1" smtClean="0"/>
              <a:t>and</a:t>
            </a:r>
            <a:r>
              <a:rPr lang="de-DE" dirty="0" smtClean="0"/>
              <a:t> Ends: Exkurse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Fahrplan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8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Was muss ein Data Scientist eigentlich dürfen?</a:t>
            </a:r>
          </a:p>
          <a:p>
            <a:pPr lvl="1"/>
            <a:r>
              <a:rPr lang="de-DE" dirty="0" smtClean="0"/>
              <a:t>Daten lesen</a:t>
            </a:r>
          </a:p>
          <a:p>
            <a:pPr lvl="1"/>
            <a:r>
              <a:rPr lang="de-DE" dirty="0" smtClean="0"/>
              <a:t>Ergebnisse schreiben</a:t>
            </a:r>
          </a:p>
          <a:p>
            <a:pPr lvl="1"/>
            <a:r>
              <a:rPr lang="de-DE" dirty="0" smtClean="0"/>
              <a:t>Vorgehen dokumentieren</a:t>
            </a:r>
          </a:p>
          <a:p>
            <a:r>
              <a:rPr lang="de-DE" dirty="0" smtClean="0"/>
              <a:t>Aber auch</a:t>
            </a:r>
          </a:p>
          <a:p>
            <a:pPr lvl="1"/>
            <a:r>
              <a:rPr lang="de-DE" dirty="0" smtClean="0"/>
              <a:t>Fehler machen?</a:t>
            </a:r>
          </a:p>
          <a:p>
            <a:pPr lvl="1"/>
            <a:r>
              <a:rPr lang="de-DE" dirty="0" smtClean="0"/>
              <a:t>Beliebige Software installieren?</a:t>
            </a:r>
          </a:p>
          <a:p>
            <a:pPr lvl="1"/>
            <a:r>
              <a:rPr lang="de-DE" dirty="0" smtClean="0"/>
              <a:t>(Roh-)Daten mitnehmen?</a:t>
            </a:r>
          </a:p>
          <a:p>
            <a:r>
              <a:rPr lang="de-DE" dirty="0" smtClean="0"/>
              <a:t>Data Science ist KEIN Hacking</a:t>
            </a:r>
          </a:p>
          <a:p>
            <a:pPr lvl="1"/>
            <a:r>
              <a:rPr lang="de-DE" dirty="0" smtClean="0"/>
              <a:t>Sondern Datengetriebene-Entwicklung</a:t>
            </a:r>
          </a:p>
          <a:p>
            <a:pPr lvl="1"/>
            <a:r>
              <a:rPr lang="de-DE" dirty="0" smtClean="0"/>
              <a:t>Prototypen ja – aber keine Bastelei</a:t>
            </a:r>
          </a:p>
          <a:p>
            <a:pPr lvl="1"/>
            <a:r>
              <a:rPr lang="de-DE" dirty="0" smtClean="0"/>
              <a:t>Wissenschaft toleriert kein Chaos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Wort zu Flexibilität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7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5796135" y="486000"/>
            <a:ext cx="3262952" cy="523190"/>
            <a:chOff x="5958208" y="530422"/>
            <a:chExt cx="2822671" cy="452594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978146" y="720000"/>
              <a:ext cx="2666724" cy="1996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07" tIns="45705" rIns="91407" bIns="45705">
              <a:spAutoFit/>
            </a:bodyPr>
            <a:lstStyle/>
            <a:p>
              <a:pPr algn="ctr"/>
              <a:r>
                <a:rPr lang="en-US" sz="900" i="1" dirty="0">
                  <a:latin typeface="Myriad Pro"/>
                  <a:ea typeface="Verdana" pitchFamily="34" charset="0"/>
                  <a:cs typeface="Myriad Pro"/>
                </a:rPr>
                <a:t>WidasConcepts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958208" y="549567"/>
              <a:ext cx="2686663" cy="1996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07" tIns="45705" rIns="91407" bIns="45705">
              <a:spAutoFit/>
            </a:bodyPr>
            <a:lstStyle/>
            <a:p>
              <a:pPr algn="ctr"/>
              <a:r>
                <a:rPr lang="en-US" sz="900" i="1" dirty="0">
                  <a:latin typeface="Myriad Pro"/>
                  <a:ea typeface="Verdana" pitchFamily="34" charset="0"/>
                  <a:cs typeface="Myriad Pro"/>
                </a:rPr>
                <a:t>HighEnd-Technology requires HighEnd-Competence</a:t>
              </a: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5978147" y="530422"/>
              <a:ext cx="2802732" cy="452594"/>
              <a:chOff x="5978147" y="530422"/>
              <a:chExt cx="2802732" cy="452594"/>
            </a:xfrm>
          </p:grpSpPr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>
                <a:off x="5978147" y="732748"/>
                <a:ext cx="26667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2000" dirty="0">
                  <a:latin typeface="Myriad Pro"/>
                  <a:ea typeface="Verdana" pitchFamily="34" charset="0"/>
                  <a:cs typeface="Myriad Pro"/>
                </a:endParaRPr>
              </a:p>
            </p:txBody>
          </p:sp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8532440" y="530422"/>
                <a:ext cx="248439" cy="4525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07" tIns="45705" rIns="91407" bIns="45705">
                <a:spAutoFit/>
              </a:bodyPr>
              <a:lstStyle/>
              <a:p>
                <a:r>
                  <a:rPr lang="en-US" sz="2800" dirty="0" smtClean="0">
                    <a:latin typeface="Myriad Pro"/>
                    <a:ea typeface="Verdana" pitchFamily="34" charset="0"/>
                    <a:cs typeface="Myriad Pro"/>
                  </a:rPr>
                  <a:t>(</a:t>
                </a:r>
                <a:endParaRPr lang="en-US" sz="2800" dirty="0">
                  <a:latin typeface="Myriad Pro"/>
                  <a:ea typeface="Verdana" pitchFamily="34" charset="0"/>
                  <a:cs typeface="Myriad Pro"/>
                </a:endParaRPr>
              </a:p>
            </p:txBody>
          </p:sp>
        </p:grpSp>
      </p:grpSp>
      <p:sp>
        <p:nvSpPr>
          <p:cNvPr id="15" name="Rectangle 19"/>
          <p:cNvSpPr txBox="1">
            <a:spLocks noChangeArrowheads="1"/>
          </p:cNvSpPr>
          <p:nvPr/>
        </p:nvSpPr>
        <p:spPr bwMode="auto">
          <a:xfrm>
            <a:off x="1979712" y="404664"/>
            <a:ext cx="424847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5pPr>
            <a:lvl6pPr marL="457162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6pPr>
            <a:lvl7pPr marL="914324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7pPr>
            <a:lvl8pPr marL="1371486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8pPr>
            <a:lvl9pPr marL="1828648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Frutiger 55 Roman" pitchFamily="34" charset="0"/>
              </a:defRPr>
            </a:lvl9pPr>
          </a:lstStyle>
          <a:p>
            <a:pPr defTabSz="777810" eaLnBrk="0" hangingPunct="0">
              <a:defRPr/>
            </a:pPr>
            <a:r>
              <a:rPr lang="de-DE" sz="2800" b="1" dirty="0">
                <a:solidFill>
                  <a:schemeClr val="tx1"/>
                </a:solidFill>
                <a:latin typeface="Myriad Pro"/>
                <a:ea typeface="Verdana" pitchFamily="34" charset="0"/>
                <a:cs typeface="Myriad Pro"/>
              </a:rPr>
              <a:t>Wir </a:t>
            </a:r>
            <a:r>
              <a:rPr lang="de-DE" sz="2800" dirty="0">
                <a:solidFill>
                  <a:schemeClr val="tx1"/>
                </a:solidFill>
                <a:latin typeface="Myriad Pro"/>
                <a:ea typeface="Verdana" pitchFamily="34" charset="0"/>
                <a:cs typeface="Myriad Pro"/>
              </a:rPr>
              <a:t>beraten </a:t>
            </a:r>
            <a:r>
              <a:rPr lang="de-DE" sz="2800" b="1" dirty="0">
                <a:solidFill>
                  <a:schemeClr val="tx1"/>
                </a:solidFill>
                <a:latin typeface="Myriad Pro"/>
                <a:ea typeface="Verdana" pitchFamily="34" charset="0"/>
                <a:cs typeface="Myriad Pro"/>
              </a:rPr>
              <a:t>Sie</a:t>
            </a:r>
            <a:r>
              <a:rPr lang="de-DE" sz="2800" dirty="0">
                <a:solidFill>
                  <a:schemeClr val="tx1"/>
                </a:solidFill>
                <a:latin typeface="Myriad Pro"/>
                <a:ea typeface="Verdana" pitchFamily="34" charset="0"/>
                <a:cs typeface="Myriad Pro"/>
              </a:rPr>
              <a:t> gerne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5496" y="3933056"/>
            <a:ext cx="3960440" cy="1512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741" tIns="38871" rIns="77741" bIns="38871"/>
          <a:lstStyle/>
          <a:p>
            <a:pPr algn="ctr"/>
            <a:r>
              <a:rPr lang="de-DE" b="1" dirty="0" smtClean="0">
                <a:latin typeface="Myriad Pro"/>
                <a:ea typeface="Verdana" pitchFamily="34" charset="0"/>
                <a:cs typeface="Myriad Pro"/>
              </a:rPr>
              <a:t>WidasConcepts GmbH</a:t>
            </a:r>
          </a:p>
          <a:p>
            <a:pPr algn="ctr"/>
            <a:endParaRPr lang="de-DE" b="1" dirty="0">
              <a:latin typeface="Myriad Pro"/>
              <a:ea typeface="Verdana" pitchFamily="34" charset="0"/>
              <a:cs typeface="Myriad Pro"/>
            </a:endParaRPr>
          </a:p>
          <a:p>
            <a:pPr algn="ctr"/>
            <a:r>
              <a:rPr lang="de-DE" dirty="0" smtClean="0">
                <a:latin typeface="Myriad Pro"/>
                <a:ea typeface="Verdana" pitchFamily="34" charset="0"/>
                <a:cs typeface="Myriad Pro"/>
              </a:rPr>
              <a:t>Maybachstraße 2</a:t>
            </a:r>
            <a:endParaRPr lang="de-DE" dirty="0">
              <a:latin typeface="Myriad Pro"/>
              <a:ea typeface="Verdana" pitchFamily="34" charset="0"/>
              <a:cs typeface="Myriad Pro"/>
            </a:endParaRPr>
          </a:p>
          <a:p>
            <a:pPr algn="ctr"/>
            <a:r>
              <a:rPr lang="de-DE" kern="0" dirty="0" smtClean="0">
                <a:latin typeface="Myriad Pro"/>
                <a:ea typeface="Verdana" pitchFamily="34" charset="0"/>
                <a:cs typeface="Myriad Pro"/>
              </a:rPr>
              <a:t>71299 Wimsheim</a:t>
            </a:r>
          </a:p>
          <a:p>
            <a:pPr algn="ctr"/>
            <a:endParaRPr lang="de-DE" kern="0" dirty="0">
              <a:latin typeface="Myriad Pro"/>
              <a:ea typeface="Verdana" pitchFamily="34" charset="0"/>
              <a:cs typeface="Myriad Pro"/>
            </a:endParaRPr>
          </a:p>
          <a:p>
            <a:pPr algn="ctr"/>
            <a:r>
              <a:rPr lang="de-DE" kern="0" dirty="0" smtClean="0">
                <a:latin typeface="Myriad Pro"/>
                <a:ea typeface="Verdana" pitchFamily="34" charset="0"/>
                <a:cs typeface="Myriad Pro"/>
                <a:hlinkClick r:id="rId3"/>
              </a:rPr>
              <a:t>www.widas.de</a:t>
            </a:r>
            <a:endParaRPr lang="de-DE" kern="0" dirty="0">
              <a:latin typeface="Myriad Pro"/>
              <a:ea typeface="Verdana" pitchFamily="34" charset="0"/>
              <a:cs typeface="Myriad Pro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1313998" y="5619603"/>
            <a:ext cx="1457802" cy="185661"/>
            <a:chOff x="2970182" y="5229200"/>
            <a:chExt cx="1457802" cy="185661"/>
          </a:xfrm>
        </p:grpSpPr>
        <p:pic>
          <p:nvPicPr>
            <p:cNvPr id="36" name="Grafik 3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182" y="5240887"/>
              <a:ext cx="162859" cy="168111"/>
            </a:xfrm>
            <a:prstGeom prst="rect">
              <a:avLst/>
            </a:prstGeom>
          </p:spPr>
        </p:pic>
        <p:pic>
          <p:nvPicPr>
            <p:cNvPr id="37" name="Grafik 36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53" y="5240886"/>
              <a:ext cx="162859" cy="162859"/>
            </a:xfrm>
            <a:prstGeom prst="rect">
              <a:avLst/>
            </a:prstGeom>
          </p:spPr>
        </p:pic>
        <p:pic>
          <p:nvPicPr>
            <p:cNvPr id="38" name="Grafik 37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179" y="5229200"/>
              <a:ext cx="425533" cy="168111"/>
            </a:xfrm>
            <a:prstGeom prst="rect">
              <a:avLst/>
            </a:prstGeom>
          </p:spPr>
        </p:pic>
        <p:pic>
          <p:nvPicPr>
            <p:cNvPr id="39" name="Grafik 38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437" y="5246750"/>
              <a:ext cx="446547" cy="168111"/>
            </a:xfrm>
            <a:prstGeom prst="rect">
              <a:avLst/>
            </a:prstGeom>
          </p:spPr>
        </p:pic>
      </p:grpSp>
      <p:sp>
        <p:nvSpPr>
          <p:cNvPr id="18" name="Rechteck 17"/>
          <p:cNvSpPr/>
          <p:nvPr/>
        </p:nvSpPr>
        <p:spPr>
          <a:xfrm>
            <a:off x="467544" y="1772816"/>
            <a:ext cx="3888432" cy="1815876"/>
          </a:xfrm>
          <a:prstGeom prst="rect">
            <a:avLst/>
          </a:prstGeom>
          <a:ln>
            <a:noFill/>
          </a:ln>
        </p:spPr>
        <p:txBody>
          <a:bodyPr wrap="square" lIns="91432" tIns="45717" rIns="91432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Rick Moritz, </a:t>
            </a: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Big Data Scientist</a:t>
            </a:r>
          </a:p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/>
            </a:r>
            <a:b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</a:b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Telefon:	+49 (7044) 95103 – 100</a:t>
            </a:r>
            <a:r>
              <a:rPr lang="de-DE" sz="1400" dirty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/>
            </a:r>
            <a:br>
              <a:rPr lang="de-DE" sz="1400" dirty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</a:b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Mobile:	+49 162 2599 654</a:t>
            </a:r>
          </a:p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>Mail:	</a:t>
            </a: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  <a:hlinkClick r:id="rId12"/>
              </a:rPr>
              <a:t>rick.moritz@widas.de</a:t>
            </a:r>
            <a:r>
              <a:rPr lang="de-DE" sz="1400" dirty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/>
            </a:r>
            <a:br>
              <a:rPr lang="de-DE" sz="1400" dirty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</a:br>
            <a: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  <a:t/>
            </a:r>
            <a:br>
              <a:rPr lang="de-DE" sz="1400" dirty="0" smtClean="0">
                <a:solidFill>
                  <a:srgbClr val="1C1C1C"/>
                </a:solidFill>
                <a:latin typeface="Myriad Pro"/>
                <a:ea typeface="Verdana" pitchFamily="34" charset="0"/>
                <a:cs typeface="Myriad Pro"/>
              </a:rPr>
            </a:br>
            <a:endParaRPr lang="de-DE" sz="1400" dirty="0" smtClean="0">
              <a:solidFill>
                <a:srgbClr val="FFC000"/>
              </a:solidFill>
              <a:latin typeface="Myriad Pro"/>
              <a:ea typeface="Verdana" pitchFamily="34" charset="0"/>
              <a:cs typeface="Myriad Pro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782050" y="128588"/>
            <a:ext cx="254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4B622-8684-43BC-9AE3-ACD63FC22FD9}" type="slidenum"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0376" y="6381328"/>
            <a:ext cx="850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chemeClr val="tx2">
                    <a:lumMod val="50000"/>
                  </a:schemeClr>
                </a:solidFill>
                <a:latin typeface="Myriad Pro"/>
                <a:cs typeface="Myriad Pro"/>
              </a:rPr>
              <a:t>Dieses Dokument wurde von WidasConcepts erstellt. Die Verteilung, Zitierung und Vervielfältigung – auch auszugsweise – zum Zwecke der Weitergabe an Dritte ist nur mit vorheriger schriftlicher Zustimmung </a:t>
            </a:r>
            <a:r>
              <a:rPr lang="de-DE" sz="1100" dirty="0" smtClean="0">
                <a:solidFill>
                  <a:schemeClr val="tx2">
                    <a:lumMod val="50000"/>
                  </a:schemeClr>
                </a:solidFill>
                <a:latin typeface="Myriad Pro"/>
                <a:cs typeface="Myriad Pro"/>
              </a:rPr>
              <a:t>von WidasConcepts </a:t>
            </a:r>
            <a:r>
              <a:rPr lang="de-DE" sz="1100" dirty="0">
                <a:solidFill>
                  <a:schemeClr val="tx2">
                    <a:lumMod val="50000"/>
                  </a:schemeClr>
                </a:solidFill>
                <a:latin typeface="Myriad Pro"/>
                <a:cs typeface="Myriad Pro"/>
              </a:rPr>
              <a:t>gestattet.</a:t>
            </a:r>
          </a:p>
        </p:txBody>
      </p:sp>
      <p:pic>
        <p:nvPicPr>
          <p:cNvPr id="22" name="Bild 21" descr="WidasChrome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79686"/>
            <a:ext cx="3096000" cy="36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2633179" y="2443888"/>
            <a:ext cx="4171069" cy="4092192"/>
            <a:chOff x="1084407" y="2101106"/>
            <a:chExt cx="2880000" cy="2880000"/>
          </a:xfrm>
        </p:grpSpPr>
        <p:sp>
          <p:nvSpPr>
            <p:cNvPr id="14" name="Ellipse 13"/>
            <p:cNvSpPr/>
            <p:nvPr/>
          </p:nvSpPr>
          <p:spPr>
            <a:xfrm>
              <a:off x="1084407" y="2101106"/>
              <a:ext cx="2880000" cy="288000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689888" y="3604766"/>
              <a:ext cx="16385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 dirty="0" smtClean="0"/>
                <a:t>Substantive</a:t>
              </a:r>
            </a:p>
            <a:p>
              <a:pPr algn="ctr"/>
              <a:r>
                <a:rPr lang="de-DE" sz="2000" b="1" dirty="0" smtClean="0"/>
                <a:t>Expertise</a:t>
              </a:r>
              <a:endParaRPr lang="de-DE" sz="2000" b="1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924005" y="344919"/>
            <a:ext cx="4218665" cy="4092192"/>
            <a:chOff x="-377925" y="161544"/>
            <a:chExt cx="2912863" cy="2880000"/>
          </a:xfrm>
        </p:grpSpPr>
        <p:sp>
          <p:nvSpPr>
            <p:cNvPr id="17" name="Ellipse 16"/>
            <p:cNvSpPr/>
            <p:nvPr/>
          </p:nvSpPr>
          <p:spPr>
            <a:xfrm>
              <a:off x="-345062" y="161544"/>
              <a:ext cx="2880000" cy="2880000"/>
            </a:xfrm>
            <a:prstGeom prst="ellipse">
              <a:avLst/>
            </a:pr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 rot="18900568">
              <a:off x="-377925" y="1079565"/>
              <a:ext cx="2247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 dirty="0" err="1" smtClean="0"/>
                <a:t>Math</a:t>
              </a:r>
              <a:r>
                <a:rPr lang="de-DE" sz="2000" b="1" dirty="0" smtClean="0"/>
                <a:t> &amp; </a:t>
              </a:r>
              <a:r>
                <a:rPr lang="de-DE" sz="2000" b="1" dirty="0" err="1" smtClean="0"/>
                <a:t>Statistics</a:t>
              </a:r>
              <a:endParaRPr lang="de-DE" sz="2000" b="1" dirty="0" smtClean="0"/>
            </a:p>
            <a:p>
              <a:pPr algn="ctr"/>
              <a:r>
                <a:rPr lang="de-DE" sz="2000" b="1" dirty="0" err="1" smtClean="0"/>
                <a:t>Knowledge</a:t>
              </a:r>
              <a:endParaRPr lang="de-DE" sz="2000" b="1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0" y="6211669"/>
            <a:ext cx="771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Drew </a:t>
            </a:r>
            <a:r>
              <a:rPr lang="en-US" sz="1200" dirty="0"/>
              <a:t>Conway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Head </a:t>
            </a:r>
            <a:r>
              <a:rPr lang="en-US" sz="1200" dirty="0"/>
              <a:t>of Data at Project Florida</a:t>
            </a:r>
            <a:endParaRPr lang="en-US" sz="1200" dirty="0" smtClean="0"/>
          </a:p>
          <a:p>
            <a:r>
              <a:rPr lang="de-DE" sz="1200" dirty="0" smtClean="0"/>
              <a:t>http://drewconway.com/zia/2013/3/26/the-data-science-venn-diagram</a:t>
            </a:r>
            <a:endParaRPr lang="de-DE" sz="12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3929322" y="344920"/>
            <a:ext cx="4171069" cy="4092192"/>
            <a:chOff x="2245984" y="151767"/>
            <a:chExt cx="2880000" cy="2880000"/>
          </a:xfrm>
        </p:grpSpPr>
        <p:sp>
          <p:nvSpPr>
            <p:cNvPr id="21" name="Ellipse 20"/>
            <p:cNvSpPr/>
            <p:nvPr/>
          </p:nvSpPr>
          <p:spPr>
            <a:xfrm>
              <a:off x="2245984" y="151767"/>
              <a:ext cx="2880000" cy="2880000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2825979">
              <a:off x="3366754" y="1100155"/>
              <a:ext cx="1373197" cy="446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="1" dirty="0" smtClean="0"/>
                <a:t>Rapid </a:t>
              </a:r>
              <a:r>
                <a:rPr lang="de-DE" sz="1600" b="1" dirty="0" err="1" smtClean="0"/>
                <a:t>prototyping</a:t>
              </a:r>
              <a:endParaRPr lang="de-DE" sz="1600" b="1" dirty="0" smtClean="0"/>
            </a:p>
            <a:p>
              <a:pPr algn="ctr"/>
              <a:r>
                <a:rPr lang="de-DE" sz="2000" b="1" strike="sngStrike" dirty="0" smtClean="0"/>
                <a:t>Hacking</a:t>
              </a:r>
              <a:r>
                <a:rPr lang="de-DE" sz="2000" b="1" dirty="0" smtClean="0"/>
                <a:t> Skills</a:t>
              </a:r>
              <a:endParaRPr lang="de-DE" sz="2000" b="1" dirty="0"/>
            </a:p>
          </p:txBody>
        </p:sp>
      </p:grpSp>
      <p:sp>
        <p:nvSpPr>
          <p:cNvPr id="23" name="Rechteck 22"/>
          <p:cNvSpPr/>
          <p:nvPr/>
        </p:nvSpPr>
        <p:spPr>
          <a:xfrm rot="1562555">
            <a:off x="5302605" y="3443077"/>
            <a:ext cx="1161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/>
              <a:t>Danger</a:t>
            </a:r>
            <a:endParaRPr lang="de-DE" sz="1400" b="1" dirty="0" smtClean="0"/>
          </a:p>
          <a:p>
            <a:pPr algn="ctr"/>
            <a:r>
              <a:rPr lang="de-DE" sz="1400" b="1" dirty="0" smtClean="0"/>
              <a:t>Zone!</a:t>
            </a:r>
            <a:endParaRPr lang="de-DE" sz="1400" b="1" dirty="0"/>
          </a:p>
        </p:txBody>
      </p:sp>
      <p:sp>
        <p:nvSpPr>
          <p:cNvPr id="24" name="Rechteck 23"/>
          <p:cNvSpPr/>
          <p:nvPr/>
        </p:nvSpPr>
        <p:spPr>
          <a:xfrm rot="19993367">
            <a:off x="2637546" y="3422261"/>
            <a:ext cx="1576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/>
              <a:t>Traditional</a:t>
            </a:r>
          </a:p>
          <a:p>
            <a:pPr algn="ctr"/>
            <a:r>
              <a:rPr lang="de-DE" sz="1400" b="1" dirty="0" smtClean="0"/>
              <a:t>Research</a:t>
            </a:r>
            <a:endParaRPr lang="de-DE" sz="1400" b="1" dirty="0"/>
          </a:p>
        </p:txBody>
      </p:sp>
      <p:sp>
        <p:nvSpPr>
          <p:cNvPr id="25" name="Rechteck 24"/>
          <p:cNvSpPr/>
          <p:nvPr/>
        </p:nvSpPr>
        <p:spPr>
          <a:xfrm>
            <a:off x="3919884" y="2742089"/>
            <a:ext cx="124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C000"/>
                </a:solidFill>
              </a:rPr>
              <a:t>Data</a:t>
            </a:r>
          </a:p>
          <a:p>
            <a:pPr algn="ctr"/>
            <a:r>
              <a:rPr lang="de-DE" sz="1400" b="1" dirty="0" smtClean="0">
                <a:solidFill>
                  <a:srgbClr val="FFC000"/>
                </a:solidFill>
              </a:rPr>
              <a:t>Science</a:t>
            </a:r>
            <a:endParaRPr lang="de-DE" sz="1400" b="1" dirty="0">
              <a:solidFill>
                <a:srgbClr val="FFC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806124" y="1735664"/>
            <a:ext cx="1360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/>
              <a:t>Machine</a:t>
            </a:r>
            <a:endParaRPr lang="de-DE" sz="1400" b="1" dirty="0" smtClean="0"/>
          </a:p>
          <a:p>
            <a:pPr algn="ctr"/>
            <a:r>
              <a:rPr lang="de-DE" sz="1400" b="1" dirty="0" smtClean="0"/>
              <a:t>Learning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766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300"/>
            <a:ext cx="9144000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719064" y="1412776"/>
            <a:ext cx="8424936" cy="5184576"/>
          </a:xfrm>
        </p:spPr>
        <p:txBody>
          <a:bodyPr/>
          <a:lstStyle/>
          <a:p>
            <a:r>
              <a:rPr lang="de-DE" sz="4800" dirty="0" smtClean="0">
                <a:latin typeface="Arial"/>
                <a:cs typeface="Arial"/>
              </a:rPr>
              <a:t>Die Daten skalieren</a:t>
            </a:r>
          </a:p>
          <a:p>
            <a:r>
              <a:rPr lang="de-DE" sz="4800" dirty="0" smtClean="0">
                <a:latin typeface="Arial"/>
                <a:cs typeface="Arial"/>
              </a:rPr>
              <a:t>Die Prinzipien bleiben gleich</a:t>
            </a:r>
          </a:p>
          <a:p>
            <a:r>
              <a:rPr lang="de-DE" sz="4800" dirty="0" smtClean="0">
                <a:latin typeface="Arial"/>
                <a:cs typeface="Arial"/>
              </a:rPr>
              <a:t>Die Werkzeuge müssen angepasst werden</a:t>
            </a:r>
          </a:p>
          <a:p>
            <a:pPr marL="0" indent="0">
              <a:buNone/>
            </a:pPr>
            <a:endParaRPr lang="de-DE" dirty="0">
              <a:latin typeface="Arial"/>
              <a:cs typeface="Aria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/>
                <a:cs typeface="Arial"/>
              </a:rPr>
              <a:t>Und mit Big Data?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9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Klassisch: R, Python, </a:t>
            </a:r>
            <a:r>
              <a:rPr lang="de-DE" dirty="0" err="1" smtClean="0"/>
              <a:t>Weka</a:t>
            </a:r>
            <a:r>
              <a:rPr lang="de-DE" dirty="0" smtClean="0"/>
              <a:t>, SAS, SPSS, </a:t>
            </a:r>
            <a:r>
              <a:rPr lang="de-DE" dirty="0" err="1" smtClean="0"/>
              <a:t>Rapidminer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, </a:t>
            </a:r>
            <a:r>
              <a:rPr lang="de-DE" dirty="0" err="1" smtClean="0"/>
              <a:t>awk</a:t>
            </a:r>
            <a:r>
              <a:rPr lang="de-DE" dirty="0" smtClean="0"/>
              <a:t>…</a:t>
            </a:r>
          </a:p>
          <a:p>
            <a:r>
              <a:rPr lang="de-DE" dirty="0" smtClean="0"/>
              <a:t>Kombinierte Herangehensweise:</a:t>
            </a:r>
          </a:p>
          <a:p>
            <a:pPr lvl="1"/>
            <a:r>
              <a:rPr lang="de-DE" dirty="0" smtClean="0"/>
              <a:t>Anbinden der klassischen Tools an den Cluster</a:t>
            </a:r>
          </a:p>
          <a:p>
            <a:pPr lvl="1"/>
            <a:r>
              <a:rPr lang="de-DE" dirty="0" smtClean="0"/>
              <a:t>Über:</a:t>
            </a:r>
          </a:p>
          <a:p>
            <a:pPr lvl="2"/>
            <a:r>
              <a:rPr lang="de-DE" dirty="0" err="1" smtClean="0"/>
              <a:t>Hive-Connectoren</a:t>
            </a:r>
            <a:endParaRPr lang="de-DE" dirty="0" smtClean="0"/>
          </a:p>
          <a:p>
            <a:pPr lvl="2"/>
            <a:r>
              <a:rPr lang="de-DE" dirty="0" smtClean="0"/>
              <a:t>HDFS-Zugriff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Werkzeuge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039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0390"/>
            <a:ext cx="4062402" cy="29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980728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 smtClean="0"/>
              <a:t>DAS IST NICHT BIG DATA!</a:t>
            </a:r>
            <a:endParaRPr lang="de-DE" sz="9600" b="1" dirty="0"/>
          </a:p>
        </p:txBody>
      </p:sp>
    </p:spTree>
    <p:extLst>
      <p:ext uri="{BB962C8B-B14F-4D97-AF65-F5344CB8AC3E}">
        <p14:creationId xmlns:p14="http://schemas.microsoft.com/office/powerpoint/2010/main" val="38449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„Bring die Logik zu den Daten“ : </a:t>
            </a:r>
            <a:r>
              <a:rPr lang="de-DE" dirty="0" err="1" smtClean="0"/>
              <a:t>Map-Reduce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Werkzeuge für neue Paradigmen</a:t>
            </a:r>
            <a:endParaRPr lang="de-DE" dirty="0"/>
          </a:p>
        </p:txBody>
      </p:sp>
      <p:pic>
        <p:nvPicPr>
          <p:cNvPr id="2050" name="Picture 2" descr="https://zeroturnaround.com/wp-content/uploads/2015/09/erlang-map-reduce-co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8943"/>
            <a:ext cx="7467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572000" y="60885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http://image.slidesharecdn.com/nosql-overview-neo4j-intro-and-production-example-qcon-london-2010-100324021859-phpapp01/95/nosql-overview-neo4j-intro-and-production-example-qcon-london-2010-4-728.jpg?cb=1269397194</a:t>
            </a:r>
          </a:p>
        </p:txBody>
      </p:sp>
    </p:spTree>
    <p:extLst>
      <p:ext uri="{BB962C8B-B14F-4D97-AF65-F5344CB8AC3E}">
        <p14:creationId xmlns:p14="http://schemas.microsoft.com/office/powerpoint/2010/main" val="38616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tal.ai/img/spar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17692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-media.linuxsecrets.com/images/2016/0106/welcome-to-apache-spark.png?1452293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3" y="2564904"/>
            <a:ext cx="758100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39986" y="317555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Verteilte Datenstruktur</a:t>
            </a:r>
          </a:p>
          <a:p>
            <a:endParaRPr lang="de-DE" dirty="0"/>
          </a:p>
          <a:p>
            <a:r>
              <a:rPr lang="de-DE" dirty="0" smtClean="0"/>
              <a:t>Ausführungsgraphen definieren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Lazy</a:t>
            </a:r>
            <a:r>
              <a:rPr lang="de-DE" dirty="0" smtClean="0"/>
              <a:t> Evaluation</a:t>
            </a:r>
          </a:p>
          <a:p>
            <a:endParaRPr lang="de-DE" dirty="0"/>
          </a:p>
          <a:p>
            <a:r>
              <a:rPr lang="de-DE" dirty="0" smtClean="0"/>
              <a:t>Scala/JVM</a:t>
            </a:r>
          </a:p>
          <a:p>
            <a:endParaRPr lang="de-DE" dirty="0"/>
          </a:p>
          <a:p>
            <a:r>
              <a:rPr lang="de-DE" dirty="0" smtClean="0"/>
              <a:t>Bibliotheken</a:t>
            </a:r>
          </a:p>
        </p:txBody>
      </p:sp>
    </p:spTree>
    <p:extLst>
      <p:ext uri="{BB962C8B-B14F-4D97-AF65-F5344CB8AC3E}">
        <p14:creationId xmlns:p14="http://schemas.microsoft.com/office/powerpoint/2010/main" val="27565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64487" cy="25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43537"/>
            <a:ext cx="8964488" cy="369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547664" y="6605550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https://edumine.files.wordpress.com/2015/06/sparkr1.png</a:t>
            </a:r>
          </a:p>
        </p:txBody>
      </p:sp>
    </p:spTree>
    <p:extLst>
      <p:ext uri="{BB962C8B-B14F-4D97-AF65-F5344CB8AC3E}">
        <p14:creationId xmlns:p14="http://schemas.microsoft.com/office/powerpoint/2010/main" val="29892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WidasConcepts2014">
  <a:themeElements>
    <a:clrScheme name="WidasConcept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007A66"/>
      </a:accent1>
      <a:accent2>
        <a:srgbClr val="D51F21"/>
      </a:accent2>
      <a:accent3>
        <a:srgbClr val="0F3C8F"/>
      </a:accent3>
      <a:accent4>
        <a:srgbClr val="7348ED"/>
      </a:accent4>
      <a:accent5>
        <a:srgbClr val="FF7D00"/>
      </a:accent5>
      <a:accent6>
        <a:srgbClr val="000000"/>
      </a:accent6>
      <a:hlink>
        <a:srgbClr val="FF7D00"/>
      </a:hlink>
      <a:folHlink>
        <a:srgbClr val="FF7D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912f9e9-7f37-4ff9-831a-5ec960ff4a5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91B3357024EF4AB71B1C42A8637E71" ma:contentTypeVersion="2" ma:contentTypeDescription="Ein neues Dokument erstellen." ma:contentTypeScope="" ma:versionID="0d2bcdefa07e7b6b553444e4dbfa7b17">
  <xsd:schema xmlns:xsd="http://www.w3.org/2001/XMLSchema" xmlns:xs="http://www.w3.org/2001/XMLSchema" xmlns:p="http://schemas.microsoft.com/office/2006/metadata/properties" xmlns:ns2="9912f9e9-7f37-4ff9-831a-5ec960ff4a5b" targetNamespace="http://schemas.microsoft.com/office/2006/metadata/properties" ma:root="true" ma:fieldsID="000d2a890aa3d00fac87549bc81d47df" ns2:_="">
    <xsd:import namespace="9912f9e9-7f37-4ff9-831a-5ec960ff4a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f9e9-7f37-4ff9-831a-5ec960ff4a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9B295-AC6E-4153-93C1-A63AA33B3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1D64B-4D91-49FD-8F0B-CBB56BFD0E96}">
  <ds:schemaRefs>
    <ds:schemaRef ds:uri="http://purl.org/dc/terms/"/>
    <ds:schemaRef ds:uri="http://schemas.openxmlformats.org/package/2006/metadata/core-properties"/>
    <ds:schemaRef ds:uri="9912f9e9-7f37-4ff9-831a-5ec960ff4a5b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2CA5FE-C7CC-4C54-A0BC-A00FEFE46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2f9e9-7f37-4ff9-831a-5ec960ff4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Bildschirmpräsentation (4:3)</PresentationFormat>
  <Paragraphs>161</Paragraphs>
  <Slides>21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Vorlage WidasConcepts2014</vt:lpstr>
      <vt:lpstr>Big Data  &amp;  Data Science</vt:lpstr>
      <vt:lpstr>Fahrplan</vt:lpstr>
      <vt:lpstr>PowerPoint-Präsentation</vt:lpstr>
      <vt:lpstr>PowerPoint-Präsentation</vt:lpstr>
      <vt:lpstr>Und mit Big Data?</vt:lpstr>
      <vt:lpstr>Werkzeuge</vt:lpstr>
      <vt:lpstr>Neue Werkzeuge für neue Paradigmen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Integration!</vt:lpstr>
      <vt:lpstr>SMACK!</vt:lpstr>
      <vt:lpstr>SMACK!</vt:lpstr>
      <vt:lpstr>Beispielsablauf</vt:lpstr>
      <vt:lpstr>Integration</vt:lpstr>
      <vt:lpstr>Für und Wider – pragmatisch betrachtet</vt:lpstr>
      <vt:lpstr>Seahorse</vt:lpstr>
      <vt:lpstr>Ein Wort zu Flexibilität</vt:lpstr>
      <vt:lpstr>PowerPoint-Präsentation</vt:lpstr>
    </vt:vector>
  </TitlesOfParts>
  <Manager>GF</Manager>
  <Company>WidasConcepts Unternehmensberatung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Layout for Presentations</dc:title>
  <dc:creator>Thomas Widmann</dc:creator>
  <cp:lastModifiedBy>Rick Moritz</cp:lastModifiedBy>
  <cp:revision>934</cp:revision>
  <cp:lastPrinted>2015-01-19T14:28:44Z</cp:lastPrinted>
  <dcterms:created xsi:type="dcterms:W3CDTF">2010-01-25T13:29:29Z</dcterms:created>
  <dcterms:modified xsi:type="dcterms:W3CDTF">2016-03-11T08:53:23Z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0x0101007591B3357024EF4AB71B1C42A8637E71</vt:lpwstr>
  </property>
</Properties>
</file>